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80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60499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6933"/>
            <a:ext cx="14630400" cy="8229600"/>
          </a:xfrm>
          <a:prstGeom prst="rect">
            <a:avLst/>
          </a:prstGeom>
          <a:solidFill>
            <a:srgbClr val="07070C"/>
          </a:solidFill>
          <a:ln/>
        </p:spPr>
      </p:sp>
      <p:pic>
        <p:nvPicPr>
          <p:cNvPr id="4" name="Image 1"/>
          <p:cNvPicPr>
            <a:picLocks noChangeAspect="1"/>
          </p:cNvPicPr>
          <p:nvPr/>
        </p:nvPicPr>
        <p:blipFill>
          <a:blip r:embed="rId4"/>
          <a:srcRect/>
          <a:stretch/>
        </p:blipFill>
        <p:spPr>
          <a:xfrm>
            <a:off x="-7620" y="16933"/>
            <a:ext cx="5486400" cy="8229600"/>
          </a:xfrm>
          <a:prstGeom prst="rect">
            <a:avLst/>
          </a:prstGeom>
        </p:spPr>
      </p:pic>
      <p:sp>
        <p:nvSpPr>
          <p:cNvPr id="5" name="Text 1"/>
          <p:cNvSpPr/>
          <p:nvPr/>
        </p:nvSpPr>
        <p:spPr>
          <a:xfrm>
            <a:off x="6319599" y="1358265"/>
            <a:ext cx="7477601" cy="2874645"/>
          </a:xfrm>
          <a:prstGeom prst="rect">
            <a:avLst/>
          </a:prstGeom>
          <a:noFill/>
          <a:ln/>
        </p:spPr>
        <p:txBody>
          <a:bodyPr wrap="square" rtlCol="0" anchor="t"/>
          <a:lstStyle/>
          <a:p>
            <a:pPr marL="0" indent="0">
              <a:lnSpc>
                <a:spcPts val="7545"/>
              </a:lnSpc>
              <a:buNone/>
            </a:pPr>
            <a:r>
              <a:rPr lang="en-US" sz="6036" dirty="0">
                <a:solidFill>
                  <a:srgbClr val="B380FF"/>
                </a:solidFill>
                <a:latin typeface="Sora" pitchFamily="34" charset="0"/>
                <a:ea typeface="Sora" pitchFamily="34" charset="-122"/>
                <a:cs typeface="Sora" pitchFamily="34" charset="-120"/>
              </a:rPr>
              <a:t>Cryptocurrency Analysis Using Power BI</a:t>
            </a:r>
            <a:endParaRPr lang="en-US" sz="6036" dirty="0"/>
          </a:p>
        </p:txBody>
      </p:sp>
      <p:sp>
        <p:nvSpPr>
          <p:cNvPr id="6" name="Text 2"/>
          <p:cNvSpPr/>
          <p:nvPr/>
        </p:nvSpPr>
        <p:spPr>
          <a:xfrm>
            <a:off x="6319599" y="4566166"/>
            <a:ext cx="7477601" cy="1666280"/>
          </a:xfrm>
          <a:prstGeom prst="rect">
            <a:avLst/>
          </a:prstGeom>
          <a:noFill/>
          <a:ln/>
        </p:spPr>
        <p:txBody>
          <a:bodyPr wrap="square" rtlCol="0" anchor="t"/>
          <a:lstStyle/>
          <a:p>
            <a:pPr marL="0" indent="0">
              <a:lnSpc>
                <a:spcPct val="150000"/>
              </a:lnSpc>
              <a:buNone/>
            </a:pPr>
            <a:r>
              <a:rPr lang="en-US" sz="2000" dirty="0">
                <a:solidFill>
                  <a:srgbClr val="E0D6DE"/>
                </a:solidFill>
                <a:latin typeface="Noto Sans TC" pitchFamily="34" charset="0"/>
                <a:ea typeface="Noto Sans TC" pitchFamily="34" charset="-122"/>
                <a:cs typeface="Noto Sans TC" pitchFamily="34" charset="-120"/>
              </a:rPr>
              <a:t>Cryptocurrencies have emerged as a transformative force in the financial landscape, offering a decentralized and secure alternative to traditional monetary systems. This presentation will provide a detailed overview of the cryptocurrency market and leverage the power of Power BI to analyze and forecast trends in this rapidly evolving space.</a:t>
            </a:r>
            <a:endParaRPr lang="en-US" sz="2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7070C">
              <a:alpha val="80000"/>
            </a:srgbClr>
          </a:solidFill>
          <a:ln/>
        </p:spPr>
      </p:sp>
      <p:sp>
        <p:nvSpPr>
          <p:cNvPr id="6" name="Text 2"/>
          <p:cNvSpPr/>
          <p:nvPr/>
        </p:nvSpPr>
        <p:spPr>
          <a:xfrm>
            <a:off x="2037993" y="2143006"/>
            <a:ext cx="9455110" cy="694373"/>
          </a:xfrm>
          <a:prstGeom prst="rect">
            <a:avLst/>
          </a:prstGeom>
          <a:noFill/>
          <a:ln/>
        </p:spPr>
        <p:txBody>
          <a:bodyPr wrap="none" rtlCol="0" anchor="t"/>
          <a:lstStyle/>
          <a:p>
            <a:pPr marL="0" indent="0">
              <a:lnSpc>
                <a:spcPts val="5468"/>
              </a:lnSpc>
              <a:buNone/>
            </a:pPr>
            <a:r>
              <a:rPr lang="en-US" sz="4374" dirty="0">
                <a:solidFill>
                  <a:srgbClr val="B380FF"/>
                </a:solidFill>
                <a:latin typeface="Sora" pitchFamily="34" charset="0"/>
                <a:ea typeface="Sora" pitchFamily="34" charset="-122"/>
                <a:cs typeface="Sora" pitchFamily="34" charset="-120"/>
              </a:rPr>
              <a:t>Introduction to Cryptocurrencies</a:t>
            </a:r>
            <a:endParaRPr lang="en-US" sz="4374" dirty="0"/>
          </a:p>
        </p:txBody>
      </p:sp>
      <p:sp>
        <p:nvSpPr>
          <p:cNvPr id="7" name="Text 3"/>
          <p:cNvSpPr/>
          <p:nvPr/>
        </p:nvSpPr>
        <p:spPr>
          <a:xfrm>
            <a:off x="2037993" y="3170634"/>
            <a:ext cx="10554414" cy="1333024"/>
          </a:xfrm>
          <a:prstGeom prst="rect">
            <a:avLst/>
          </a:prstGeom>
          <a:noFill/>
          <a:ln/>
        </p:spPr>
        <p:txBody>
          <a:bodyPr wrap="square" rtlCol="0" anchor="t"/>
          <a:lstStyle/>
          <a:p>
            <a:pPr marL="0" indent="0">
              <a:lnSpc>
                <a:spcPct val="150000"/>
              </a:lnSpc>
              <a:buNone/>
            </a:pPr>
            <a:r>
              <a:rPr lang="en-US" sz="2000" dirty="0">
                <a:solidFill>
                  <a:srgbClr val="E0D6DE"/>
                </a:solidFill>
                <a:latin typeface="Noto Sans TC" pitchFamily="34" charset="0"/>
                <a:ea typeface="Noto Sans TC" pitchFamily="34" charset="-122"/>
                <a:cs typeface="Noto Sans TC" pitchFamily="34" charset="-120"/>
              </a:rPr>
              <a:t>Cryptocurrencies are digital assets that utilize cryptography for secure transactions and the creation of new units. They operate on a decentralized network, eliminating the need for a central authority or intermediary. This unique structure has made cryptocurrencies increasingly significant, as they offer users greater control, transparency, and accessibility in financial transactions.</a:t>
            </a:r>
            <a:endParaRPr lang="en-US" sz="2000" dirty="0"/>
          </a:p>
        </p:txBody>
      </p:sp>
      <p:sp>
        <p:nvSpPr>
          <p:cNvPr id="8" name="Text 4"/>
          <p:cNvSpPr/>
          <p:nvPr/>
        </p:nvSpPr>
        <p:spPr>
          <a:xfrm>
            <a:off x="2037993" y="5955823"/>
            <a:ext cx="10554414" cy="1333024"/>
          </a:xfrm>
          <a:prstGeom prst="rect">
            <a:avLst/>
          </a:prstGeom>
          <a:noFill/>
          <a:ln/>
        </p:spPr>
        <p:txBody>
          <a:bodyPr wrap="square" rtlCol="0" anchor="t"/>
          <a:lstStyle/>
          <a:p>
            <a:pPr marL="0" indent="0">
              <a:lnSpc>
                <a:spcPct val="150000"/>
              </a:lnSpc>
              <a:buNone/>
            </a:pPr>
            <a:r>
              <a:rPr lang="en-US" sz="2000" dirty="0">
                <a:solidFill>
                  <a:srgbClr val="E0D6DE"/>
                </a:solidFill>
                <a:latin typeface="Noto Sans TC" pitchFamily="34" charset="0"/>
                <a:ea typeface="Noto Sans TC" pitchFamily="34" charset="-122"/>
                <a:cs typeface="Noto Sans TC" pitchFamily="34" charset="-120"/>
              </a:rPr>
              <a:t>The objective of this project is to analyze and forecast cryptocurrency trends using the powerful data visualization capabilities of Power BI. By delving into the historical data and market dynamics, we aim to uncover valuable insights that can inform investment decisions and strategic planning in the cryptocurrency space.</a:t>
            </a:r>
            <a:endParaRPr lang="en-US"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833199" y="825222"/>
            <a:ext cx="8033147" cy="694373"/>
          </a:xfrm>
          <a:prstGeom prst="rect">
            <a:avLst/>
          </a:prstGeom>
          <a:noFill/>
          <a:ln/>
        </p:spPr>
        <p:txBody>
          <a:bodyPr wrap="none" rtlCol="0" anchor="t"/>
          <a:lstStyle/>
          <a:p>
            <a:pPr marL="0" indent="0">
              <a:lnSpc>
                <a:spcPts val="5468"/>
              </a:lnSpc>
              <a:buNone/>
            </a:pPr>
            <a:r>
              <a:rPr lang="en-US" sz="4374" dirty="0">
                <a:solidFill>
                  <a:srgbClr val="B380FF"/>
                </a:solidFill>
                <a:latin typeface="Sora" pitchFamily="34" charset="0"/>
                <a:ea typeface="Sora" pitchFamily="34" charset="-122"/>
                <a:cs typeface="Sora" pitchFamily="34" charset="-120"/>
              </a:rPr>
              <a:t>Binance Coin 2021 Overview</a:t>
            </a:r>
            <a:endParaRPr lang="en-US" sz="4374" dirty="0"/>
          </a:p>
        </p:txBody>
      </p:sp>
      <p:sp>
        <p:nvSpPr>
          <p:cNvPr id="6" name="Shape 2"/>
          <p:cNvSpPr/>
          <p:nvPr/>
        </p:nvSpPr>
        <p:spPr>
          <a:xfrm>
            <a:off x="1152644" y="1852851"/>
            <a:ext cx="27742" cy="5551408"/>
          </a:xfrm>
          <a:prstGeom prst="rect">
            <a:avLst/>
          </a:prstGeom>
          <a:solidFill>
            <a:srgbClr val="B380FF"/>
          </a:solidFill>
          <a:ln/>
        </p:spPr>
      </p:sp>
      <p:sp>
        <p:nvSpPr>
          <p:cNvPr id="7" name="Shape 3"/>
          <p:cNvSpPr/>
          <p:nvPr/>
        </p:nvSpPr>
        <p:spPr>
          <a:xfrm>
            <a:off x="1416427" y="2338804"/>
            <a:ext cx="777597" cy="27742"/>
          </a:xfrm>
          <a:prstGeom prst="rect">
            <a:avLst/>
          </a:prstGeom>
          <a:solidFill>
            <a:srgbClr val="B380FF"/>
          </a:solidFill>
          <a:ln/>
        </p:spPr>
      </p:sp>
      <p:sp>
        <p:nvSpPr>
          <p:cNvPr id="8" name="Shape 4"/>
          <p:cNvSpPr/>
          <p:nvPr/>
        </p:nvSpPr>
        <p:spPr>
          <a:xfrm>
            <a:off x="916484" y="2102763"/>
            <a:ext cx="499943" cy="499943"/>
          </a:xfrm>
          <a:prstGeom prst="roundRect">
            <a:avLst>
              <a:gd name="adj" fmla="val 13333"/>
            </a:avLst>
          </a:prstGeom>
          <a:solidFill>
            <a:srgbClr val="1A1A21"/>
          </a:solidFill>
          <a:ln/>
        </p:spPr>
      </p:sp>
      <p:sp>
        <p:nvSpPr>
          <p:cNvPr id="9" name="Text 5"/>
          <p:cNvSpPr/>
          <p:nvPr/>
        </p:nvSpPr>
        <p:spPr>
          <a:xfrm>
            <a:off x="1095911" y="2144435"/>
            <a:ext cx="140970" cy="416481"/>
          </a:xfrm>
          <a:prstGeom prst="rect">
            <a:avLst/>
          </a:prstGeom>
          <a:noFill/>
          <a:ln/>
        </p:spPr>
        <p:txBody>
          <a:bodyPr wrap="none" rtlCol="0" anchor="t"/>
          <a:lstStyle/>
          <a:p>
            <a:pPr marL="0" indent="0" algn="ctr">
              <a:lnSpc>
                <a:spcPts val="3281"/>
              </a:lnSpc>
              <a:buNone/>
            </a:pPr>
            <a:r>
              <a:rPr lang="en-US" sz="2624" dirty="0">
                <a:solidFill>
                  <a:srgbClr val="B380FF"/>
                </a:solidFill>
                <a:latin typeface="Sora" pitchFamily="34" charset="0"/>
                <a:ea typeface="Sora" pitchFamily="34" charset="-122"/>
                <a:cs typeface="Sora" pitchFamily="34" charset="-120"/>
              </a:rPr>
              <a:t>1</a:t>
            </a:r>
            <a:endParaRPr lang="en-US" sz="2624" dirty="0"/>
          </a:p>
        </p:txBody>
      </p:sp>
      <p:sp>
        <p:nvSpPr>
          <p:cNvPr id="10" name="Text 6"/>
          <p:cNvSpPr/>
          <p:nvPr/>
        </p:nvSpPr>
        <p:spPr>
          <a:xfrm>
            <a:off x="2388513" y="2075021"/>
            <a:ext cx="2777490" cy="347186"/>
          </a:xfrm>
          <a:prstGeom prst="rect">
            <a:avLst/>
          </a:prstGeom>
          <a:noFill/>
          <a:ln/>
        </p:spPr>
        <p:txBody>
          <a:bodyPr wrap="none" rtlCol="0" anchor="t"/>
          <a:lstStyle/>
          <a:p>
            <a:pPr marL="0" indent="0" algn="l">
              <a:lnSpc>
                <a:spcPts val="2734"/>
              </a:lnSpc>
              <a:buNone/>
            </a:pPr>
            <a:r>
              <a:rPr lang="en-US" sz="2187" dirty="0">
                <a:solidFill>
                  <a:srgbClr val="B380FF"/>
                </a:solidFill>
                <a:latin typeface="Sora" pitchFamily="34" charset="0"/>
                <a:ea typeface="Sora" pitchFamily="34" charset="-122"/>
                <a:cs typeface="Sora" pitchFamily="34" charset="-120"/>
              </a:rPr>
              <a:t>Market Cap</a:t>
            </a:r>
            <a:endParaRPr lang="en-US" sz="2187" dirty="0"/>
          </a:p>
        </p:txBody>
      </p:sp>
      <p:sp>
        <p:nvSpPr>
          <p:cNvPr id="11" name="Text 7"/>
          <p:cNvSpPr/>
          <p:nvPr/>
        </p:nvSpPr>
        <p:spPr>
          <a:xfrm>
            <a:off x="2388513" y="2555438"/>
            <a:ext cx="7751088" cy="666512"/>
          </a:xfrm>
          <a:prstGeom prst="rect">
            <a:avLst/>
          </a:prstGeom>
          <a:noFill/>
          <a:ln/>
        </p:spPr>
        <p:txBody>
          <a:bodyPr wrap="square" rtlCol="0" anchor="t"/>
          <a:lstStyle/>
          <a:p>
            <a:pPr marL="0" indent="0" algn="l">
              <a:lnSpc>
                <a:spcPct val="150000"/>
              </a:lnSpc>
              <a:buNone/>
            </a:pPr>
            <a:r>
              <a:rPr lang="en-US" dirty="0">
                <a:solidFill>
                  <a:srgbClr val="E0D6DE"/>
                </a:solidFill>
                <a:latin typeface="Noto Sans TC" pitchFamily="34" charset="0"/>
                <a:ea typeface="Noto Sans TC" pitchFamily="34" charset="-122"/>
                <a:cs typeface="Noto Sans TC" pitchFamily="34" charset="-120"/>
              </a:rPr>
              <a:t>The market capitalization of Binance Coin reached an impressive $8.58 trillion in 2021.</a:t>
            </a:r>
            <a:endParaRPr lang="en-US" dirty="0"/>
          </a:p>
        </p:txBody>
      </p:sp>
      <p:sp>
        <p:nvSpPr>
          <p:cNvPr id="12" name="Shape 8"/>
          <p:cNvSpPr/>
          <p:nvPr/>
        </p:nvSpPr>
        <p:spPr>
          <a:xfrm>
            <a:off x="1416427" y="4152245"/>
            <a:ext cx="777597" cy="27742"/>
          </a:xfrm>
          <a:prstGeom prst="rect">
            <a:avLst/>
          </a:prstGeom>
          <a:solidFill>
            <a:srgbClr val="B380FF"/>
          </a:solidFill>
          <a:ln/>
        </p:spPr>
      </p:sp>
      <p:sp>
        <p:nvSpPr>
          <p:cNvPr id="13" name="Shape 9"/>
          <p:cNvSpPr/>
          <p:nvPr/>
        </p:nvSpPr>
        <p:spPr>
          <a:xfrm>
            <a:off x="916484" y="3916204"/>
            <a:ext cx="499943" cy="499943"/>
          </a:xfrm>
          <a:prstGeom prst="roundRect">
            <a:avLst>
              <a:gd name="adj" fmla="val 13333"/>
            </a:avLst>
          </a:prstGeom>
          <a:solidFill>
            <a:srgbClr val="1A1A21"/>
          </a:solidFill>
          <a:ln/>
        </p:spPr>
      </p:sp>
      <p:sp>
        <p:nvSpPr>
          <p:cNvPr id="14" name="Text 10"/>
          <p:cNvSpPr/>
          <p:nvPr/>
        </p:nvSpPr>
        <p:spPr>
          <a:xfrm>
            <a:off x="1062573" y="3957876"/>
            <a:ext cx="207645" cy="416481"/>
          </a:xfrm>
          <a:prstGeom prst="rect">
            <a:avLst/>
          </a:prstGeom>
          <a:noFill/>
          <a:ln/>
        </p:spPr>
        <p:txBody>
          <a:bodyPr wrap="none" rtlCol="0" anchor="t"/>
          <a:lstStyle/>
          <a:p>
            <a:pPr marL="0" indent="0" algn="ctr">
              <a:lnSpc>
                <a:spcPts val="3281"/>
              </a:lnSpc>
              <a:buNone/>
            </a:pPr>
            <a:r>
              <a:rPr lang="en-US" sz="2624" dirty="0">
                <a:solidFill>
                  <a:srgbClr val="B380FF"/>
                </a:solidFill>
                <a:latin typeface="Sora" pitchFamily="34" charset="0"/>
                <a:ea typeface="Sora" pitchFamily="34" charset="-122"/>
                <a:cs typeface="Sora" pitchFamily="34" charset="-120"/>
              </a:rPr>
              <a:t>2</a:t>
            </a:r>
            <a:endParaRPr lang="en-US" sz="2624" dirty="0"/>
          </a:p>
        </p:txBody>
      </p:sp>
      <p:sp>
        <p:nvSpPr>
          <p:cNvPr id="15" name="Text 11"/>
          <p:cNvSpPr/>
          <p:nvPr/>
        </p:nvSpPr>
        <p:spPr>
          <a:xfrm>
            <a:off x="2388513" y="3888462"/>
            <a:ext cx="2777490" cy="347186"/>
          </a:xfrm>
          <a:prstGeom prst="rect">
            <a:avLst/>
          </a:prstGeom>
          <a:noFill/>
          <a:ln/>
        </p:spPr>
        <p:txBody>
          <a:bodyPr wrap="none" rtlCol="0" anchor="t"/>
          <a:lstStyle/>
          <a:p>
            <a:pPr marL="0" indent="0" algn="l">
              <a:lnSpc>
                <a:spcPts val="2734"/>
              </a:lnSpc>
              <a:buNone/>
            </a:pPr>
            <a:r>
              <a:rPr lang="en-US" sz="2187" dirty="0">
                <a:solidFill>
                  <a:srgbClr val="B380FF"/>
                </a:solidFill>
                <a:latin typeface="Sora" pitchFamily="34" charset="0"/>
                <a:ea typeface="Sora" pitchFamily="34" charset="-122"/>
                <a:cs typeface="Sora" pitchFamily="34" charset="-120"/>
              </a:rPr>
              <a:t>Trading Volume</a:t>
            </a:r>
            <a:endParaRPr lang="en-US" sz="2187" dirty="0"/>
          </a:p>
        </p:txBody>
      </p:sp>
      <p:sp>
        <p:nvSpPr>
          <p:cNvPr id="16" name="Text 12"/>
          <p:cNvSpPr/>
          <p:nvPr/>
        </p:nvSpPr>
        <p:spPr>
          <a:xfrm>
            <a:off x="2388513" y="4368879"/>
            <a:ext cx="7751088" cy="666512"/>
          </a:xfrm>
          <a:prstGeom prst="rect">
            <a:avLst/>
          </a:prstGeom>
          <a:noFill/>
          <a:ln/>
        </p:spPr>
        <p:txBody>
          <a:bodyPr wrap="square" rtlCol="0" anchor="t"/>
          <a:lstStyle/>
          <a:p>
            <a:pPr marL="0" indent="0" algn="l">
              <a:lnSpc>
                <a:spcPct val="150000"/>
              </a:lnSpc>
              <a:buNone/>
            </a:pPr>
            <a:r>
              <a:rPr lang="en-US" dirty="0">
                <a:solidFill>
                  <a:srgbClr val="E0D6DE"/>
                </a:solidFill>
                <a:latin typeface="Noto Sans TC" pitchFamily="34" charset="0"/>
                <a:ea typeface="Noto Sans TC" pitchFamily="34" charset="-122"/>
                <a:cs typeface="Noto Sans TC" pitchFamily="34" charset="-120"/>
              </a:rPr>
              <a:t>The trading volume for Binance Coin amounted to a staggering $664 billion during the year.</a:t>
            </a:r>
            <a:endParaRPr lang="en-US" dirty="0"/>
          </a:p>
        </p:txBody>
      </p:sp>
      <p:sp>
        <p:nvSpPr>
          <p:cNvPr id="17" name="Shape 13"/>
          <p:cNvSpPr/>
          <p:nvPr/>
        </p:nvSpPr>
        <p:spPr>
          <a:xfrm>
            <a:off x="1416427" y="5965686"/>
            <a:ext cx="777597" cy="27742"/>
          </a:xfrm>
          <a:prstGeom prst="rect">
            <a:avLst/>
          </a:prstGeom>
          <a:solidFill>
            <a:srgbClr val="B380FF"/>
          </a:solidFill>
          <a:ln/>
        </p:spPr>
      </p:sp>
      <p:sp>
        <p:nvSpPr>
          <p:cNvPr id="18" name="Shape 14"/>
          <p:cNvSpPr/>
          <p:nvPr/>
        </p:nvSpPr>
        <p:spPr>
          <a:xfrm>
            <a:off x="916484" y="5729645"/>
            <a:ext cx="499943" cy="499943"/>
          </a:xfrm>
          <a:prstGeom prst="roundRect">
            <a:avLst>
              <a:gd name="adj" fmla="val 13333"/>
            </a:avLst>
          </a:prstGeom>
          <a:solidFill>
            <a:srgbClr val="1A1A21"/>
          </a:solidFill>
          <a:ln/>
        </p:spPr>
      </p:sp>
      <p:sp>
        <p:nvSpPr>
          <p:cNvPr id="19" name="Text 15"/>
          <p:cNvSpPr/>
          <p:nvPr/>
        </p:nvSpPr>
        <p:spPr>
          <a:xfrm>
            <a:off x="1063050" y="5771317"/>
            <a:ext cx="206693" cy="416481"/>
          </a:xfrm>
          <a:prstGeom prst="rect">
            <a:avLst/>
          </a:prstGeom>
          <a:noFill/>
          <a:ln/>
        </p:spPr>
        <p:txBody>
          <a:bodyPr wrap="none" rtlCol="0" anchor="t"/>
          <a:lstStyle/>
          <a:p>
            <a:pPr marL="0" indent="0" algn="ctr">
              <a:lnSpc>
                <a:spcPts val="3281"/>
              </a:lnSpc>
              <a:buNone/>
            </a:pPr>
            <a:r>
              <a:rPr lang="en-US" sz="2624" dirty="0">
                <a:solidFill>
                  <a:srgbClr val="B380FF"/>
                </a:solidFill>
                <a:latin typeface="Sora" pitchFamily="34" charset="0"/>
                <a:ea typeface="Sora" pitchFamily="34" charset="-122"/>
                <a:cs typeface="Sora" pitchFamily="34" charset="-120"/>
              </a:rPr>
              <a:t>3</a:t>
            </a:r>
            <a:endParaRPr lang="en-US" sz="2624" dirty="0"/>
          </a:p>
        </p:txBody>
      </p:sp>
      <p:sp>
        <p:nvSpPr>
          <p:cNvPr id="20" name="Text 16"/>
          <p:cNvSpPr/>
          <p:nvPr/>
        </p:nvSpPr>
        <p:spPr>
          <a:xfrm>
            <a:off x="2388513" y="5701903"/>
            <a:ext cx="2777490" cy="347186"/>
          </a:xfrm>
          <a:prstGeom prst="rect">
            <a:avLst/>
          </a:prstGeom>
          <a:noFill/>
          <a:ln/>
        </p:spPr>
        <p:txBody>
          <a:bodyPr wrap="none" rtlCol="0" anchor="t"/>
          <a:lstStyle/>
          <a:p>
            <a:pPr marL="0" indent="0" algn="l">
              <a:lnSpc>
                <a:spcPts val="2734"/>
              </a:lnSpc>
              <a:buNone/>
            </a:pPr>
            <a:r>
              <a:rPr lang="en-US" sz="2187" dirty="0">
                <a:solidFill>
                  <a:srgbClr val="B380FF"/>
                </a:solidFill>
                <a:latin typeface="Sora" pitchFamily="34" charset="0"/>
                <a:ea typeface="Sora" pitchFamily="34" charset="-122"/>
                <a:cs typeface="Sora" pitchFamily="34" charset="-120"/>
              </a:rPr>
              <a:t>Price Movements</a:t>
            </a:r>
            <a:endParaRPr lang="en-US" sz="2187" dirty="0"/>
          </a:p>
        </p:txBody>
      </p:sp>
      <p:sp>
        <p:nvSpPr>
          <p:cNvPr id="21" name="Text 17"/>
          <p:cNvSpPr/>
          <p:nvPr/>
        </p:nvSpPr>
        <p:spPr>
          <a:xfrm>
            <a:off x="2388513" y="6182320"/>
            <a:ext cx="7751088" cy="999768"/>
          </a:xfrm>
          <a:prstGeom prst="rect">
            <a:avLst/>
          </a:prstGeom>
          <a:noFill/>
          <a:ln/>
        </p:spPr>
        <p:txBody>
          <a:bodyPr wrap="square" rtlCol="0" anchor="t"/>
          <a:lstStyle/>
          <a:p>
            <a:pPr marL="0" indent="0" algn="l">
              <a:lnSpc>
                <a:spcPct val="150000"/>
              </a:lnSpc>
              <a:buNone/>
            </a:pPr>
            <a:r>
              <a:rPr lang="en-US" dirty="0">
                <a:solidFill>
                  <a:srgbClr val="E0D6DE"/>
                </a:solidFill>
                <a:latin typeface="Noto Sans TC" pitchFamily="34" charset="0"/>
                <a:ea typeface="Noto Sans TC" pitchFamily="34" charset="-122"/>
                <a:cs typeface="Noto Sans TC" pitchFamily="34" charset="-120"/>
              </a:rPr>
              <a:t>Binance Coin experienced a wide range of price fluctuations, with a high of $690.93 and a low of $35.17. The average price throughout the year was $296.49.</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sp>
        <p:nvSpPr>
          <p:cNvPr id="4" name="Text 1"/>
          <p:cNvSpPr/>
          <p:nvPr/>
        </p:nvSpPr>
        <p:spPr>
          <a:xfrm>
            <a:off x="2037993" y="1660803"/>
            <a:ext cx="10554414" cy="1388745"/>
          </a:xfrm>
          <a:prstGeom prst="rect">
            <a:avLst/>
          </a:prstGeom>
          <a:noFill/>
          <a:ln/>
        </p:spPr>
        <p:txBody>
          <a:bodyPr wrap="square" rtlCol="0" anchor="t"/>
          <a:lstStyle/>
          <a:p>
            <a:pPr marL="0" indent="0">
              <a:lnSpc>
                <a:spcPts val="5468"/>
              </a:lnSpc>
              <a:buNone/>
            </a:pPr>
            <a:r>
              <a:rPr lang="en-US" sz="4374" dirty="0">
                <a:solidFill>
                  <a:srgbClr val="B380FF"/>
                </a:solidFill>
                <a:latin typeface="Sora" pitchFamily="34" charset="0"/>
                <a:ea typeface="Sora" pitchFamily="34" charset="-122"/>
                <a:cs typeface="Sora" pitchFamily="34" charset="-120"/>
              </a:rPr>
              <a:t>Comprehensive Cryptocurrency Data (2013-2021)</a:t>
            </a:r>
            <a:endParaRPr lang="en-US" sz="4374" dirty="0"/>
          </a:p>
        </p:txBody>
      </p:sp>
      <p:sp>
        <p:nvSpPr>
          <p:cNvPr id="5" name="Text 2"/>
          <p:cNvSpPr/>
          <p:nvPr/>
        </p:nvSpPr>
        <p:spPr>
          <a:xfrm>
            <a:off x="2260163" y="3634740"/>
            <a:ext cx="4829056" cy="333256"/>
          </a:xfrm>
          <a:prstGeom prst="rect">
            <a:avLst/>
          </a:prstGeom>
          <a:noFill/>
          <a:ln/>
        </p:spPr>
        <p:txBody>
          <a:bodyPr wrap="non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Market Cap</a:t>
            </a:r>
            <a:endParaRPr lang="en-US" sz="1750" dirty="0"/>
          </a:p>
        </p:txBody>
      </p:sp>
      <p:sp>
        <p:nvSpPr>
          <p:cNvPr id="6" name="Text 3"/>
          <p:cNvSpPr/>
          <p:nvPr/>
        </p:nvSpPr>
        <p:spPr>
          <a:xfrm>
            <a:off x="7541181" y="3634740"/>
            <a:ext cx="4829056" cy="333256"/>
          </a:xfrm>
          <a:prstGeom prst="rect">
            <a:avLst/>
          </a:prstGeom>
          <a:noFill/>
          <a:ln/>
        </p:spPr>
        <p:txBody>
          <a:bodyPr wrap="non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$504 trillion</a:t>
            </a:r>
            <a:endParaRPr lang="en-US" sz="1750" dirty="0"/>
          </a:p>
        </p:txBody>
      </p:sp>
      <p:sp>
        <p:nvSpPr>
          <p:cNvPr id="7" name="Shape 4"/>
          <p:cNvSpPr/>
          <p:nvPr/>
        </p:nvSpPr>
        <p:spPr>
          <a:xfrm>
            <a:off x="2037993" y="4108847"/>
            <a:ext cx="10554414" cy="614958"/>
          </a:xfrm>
          <a:prstGeom prst="rect">
            <a:avLst/>
          </a:prstGeom>
          <a:solidFill>
            <a:srgbClr val="1A1A21"/>
          </a:solidFill>
          <a:ln/>
        </p:spPr>
      </p:sp>
      <p:sp>
        <p:nvSpPr>
          <p:cNvPr id="8" name="Text 5"/>
          <p:cNvSpPr/>
          <p:nvPr/>
        </p:nvSpPr>
        <p:spPr>
          <a:xfrm>
            <a:off x="2260163" y="4249698"/>
            <a:ext cx="4829056" cy="333256"/>
          </a:xfrm>
          <a:prstGeom prst="rect">
            <a:avLst/>
          </a:prstGeom>
          <a:noFill/>
          <a:ln/>
        </p:spPr>
        <p:txBody>
          <a:bodyPr wrap="non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Trading Volume</a:t>
            </a:r>
            <a:endParaRPr lang="en-US" sz="1750" dirty="0"/>
          </a:p>
        </p:txBody>
      </p:sp>
      <p:sp>
        <p:nvSpPr>
          <p:cNvPr id="9" name="Text 6"/>
          <p:cNvSpPr/>
          <p:nvPr/>
        </p:nvSpPr>
        <p:spPr>
          <a:xfrm>
            <a:off x="7541181" y="4249698"/>
            <a:ext cx="4829056" cy="333256"/>
          </a:xfrm>
          <a:prstGeom prst="rect">
            <a:avLst/>
          </a:prstGeom>
          <a:noFill/>
          <a:ln/>
        </p:spPr>
        <p:txBody>
          <a:bodyPr wrap="non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$54 trillion</a:t>
            </a:r>
            <a:endParaRPr lang="en-US" sz="1750" dirty="0"/>
          </a:p>
        </p:txBody>
      </p:sp>
      <p:sp>
        <p:nvSpPr>
          <p:cNvPr id="10" name="Text 7"/>
          <p:cNvSpPr/>
          <p:nvPr/>
        </p:nvSpPr>
        <p:spPr>
          <a:xfrm>
            <a:off x="2260163" y="4864656"/>
            <a:ext cx="4829056" cy="333256"/>
          </a:xfrm>
          <a:prstGeom prst="rect">
            <a:avLst/>
          </a:prstGeom>
          <a:noFill/>
          <a:ln/>
        </p:spPr>
        <p:txBody>
          <a:bodyPr wrap="non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Highest Price</a:t>
            </a:r>
            <a:endParaRPr lang="en-US" sz="1750" dirty="0"/>
          </a:p>
        </p:txBody>
      </p:sp>
      <p:sp>
        <p:nvSpPr>
          <p:cNvPr id="11" name="Text 8"/>
          <p:cNvSpPr/>
          <p:nvPr/>
        </p:nvSpPr>
        <p:spPr>
          <a:xfrm>
            <a:off x="7541181" y="4864656"/>
            <a:ext cx="4829056" cy="333256"/>
          </a:xfrm>
          <a:prstGeom prst="rect">
            <a:avLst/>
          </a:prstGeom>
          <a:noFill/>
          <a:ln/>
        </p:spPr>
        <p:txBody>
          <a:bodyPr wrap="non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$64,860</a:t>
            </a:r>
            <a:endParaRPr lang="en-US" sz="1750" dirty="0"/>
          </a:p>
        </p:txBody>
      </p:sp>
      <p:sp>
        <p:nvSpPr>
          <p:cNvPr id="12" name="Shape 9"/>
          <p:cNvSpPr/>
          <p:nvPr/>
        </p:nvSpPr>
        <p:spPr>
          <a:xfrm>
            <a:off x="2037993" y="5338763"/>
            <a:ext cx="10554414" cy="614958"/>
          </a:xfrm>
          <a:prstGeom prst="rect">
            <a:avLst/>
          </a:prstGeom>
          <a:solidFill>
            <a:srgbClr val="1A1A21"/>
          </a:solidFill>
          <a:ln/>
        </p:spPr>
      </p:sp>
      <p:sp>
        <p:nvSpPr>
          <p:cNvPr id="13" name="Text 10"/>
          <p:cNvSpPr/>
          <p:nvPr/>
        </p:nvSpPr>
        <p:spPr>
          <a:xfrm>
            <a:off x="2260163" y="5479613"/>
            <a:ext cx="4829056" cy="333256"/>
          </a:xfrm>
          <a:prstGeom prst="rect">
            <a:avLst/>
          </a:prstGeom>
          <a:noFill/>
          <a:ln/>
        </p:spPr>
        <p:txBody>
          <a:bodyPr wrap="non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Average Price</a:t>
            </a:r>
            <a:endParaRPr lang="en-US" sz="1750" dirty="0"/>
          </a:p>
        </p:txBody>
      </p:sp>
      <p:sp>
        <p:nvSpPr>
          <p:cNvPr id="14" name="Text 11"/>
          <p:cNvSpPr/>
          <p:nvPr/>
        </p:nvSpPr>
        <p:spPr>
          <a:xfrm>
            <a:off x="7541181" y="5479613"/>
            <a:ext cx="4829056" cy="333256"/>
          </a:xfrm>
          <a:prstGeom prst="rect">
            <a:avLst/>
          </a:prstGeom>
          <a:noFill/>
          <a:ln/>
        </p:spPr>
        <p:txBody>
          <a:bodyPr wrap="non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$1,230</a:t>
            </a:r>
            <a:endParaRPr lang="en-US" sz="1750" dirty="0"/>
          </a:p>
        </p:txBody>
      </p:sp>
      <p:sp>
        <p:nvSpPr>
          <p:cNvPr id="15" name="Text 12"/>
          <p:cNvSpPr/>
          <p:nvPr/>
        </p:nvSpPr>
        <p:spPr>
          <a:xfrm>
            <a:off x="2260163" y="6094571"/>
            <a:ext cx="4829056" cy="333256"/>
          </a:xfrm>
          <a:prstGeom prst="rect">
            <a:avLst/>
          </a:prstGeom>
          <a:noFill/>
          <a:ln/>
        </p:spPr>
        <p:txBody>
          <a:bodyPr wrap="non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Lowest Price</a:t>
            </a:r>
            <a:endParaRPr lang="en-US" sz="1750" dirty="0"/>
          </a:p>
        </p:txBody>
      </p:sp>
      <p:sp>
        <p:nvSpPr>
          <p:cNvPr id="16" name="Text 13"/>
          <p:cNvSpPr/>
          <p:nvPr/>
        </p:nvSpPr>
        <p:spPr>
          <a:xfrm>
            <a:off x="7541181" y="6094571"/>
            <a:ext cx="4829056" cy="333256"/>
          </a:xfrm>
          <a:prstGeom prst="rect">
            <a:avLst/>
          </a:prstGeom>
          <a:noFill/>
          <a:ln/>
        </p:spPr>
        <p:txBody>
          <a:bodyPr wrap="non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$0.00</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sp>
        <p:nvSpPr>
          <p:cNvPr id="4" name="Text 1"/>
          <p:cNvSpPr/>
          <p:nvPr/>
        </p:nvSpPr>
        <p:spPr>
          <a:xfrm>
            <a:off x="2037993" y="1916668"/>
            <a:ext cx="9443918" cy="694373"/>
          </a:xfrm>
          <a:prstGeom prst="rect">
            <a:avLst/>
          </a:prstGeom>
          <a:noFill/>
          <a:ln/>
        </p:spPr>
        <p:txBody>
          <a:bodyPr wrap="none" rtlCol="0" anchor="t"/>
          <a:lstStyle/>
          <a:p>
            <a:pPr marL="0" indent="0">
              <a:lnSpc>
                <a:spcPts val="5468"/>
              </a:lnSpc>
              <a:buNone/>
            </a:pPr>
            <a:r>
              <a:rPr lang="en-US" sz="4374" dirty="0">
                <a:solidFill>
                  <a:srgbClr val="B380FF"/>
                </a:solidFill>
                <a:latin typeface="Sora" pitchFamily="34" charset="0"/>
                <a:ea typeface="Sora" pitchFamily="34" charset="-122"/>
                <a:cs typeface="Sora" pitchFamily="34" charset="-120"/>
              </a:rPr>
              <a:t>Major Cryptocurrencies Analyzed</a:t>
            </a:r>
            <a:endParaRPr lang="en-US" sz="4374" dirty="0"/>
          </a:p>
        </p:txBody>
      </p:sp>
      <p:pic>
        <p:nvPicPr>
          <p:cNvPr id="5" name="Image 1" descr="preencoded.png"/>
          <p:cNvPicPr>
            <a:picLocks noChangeAspect="1"/>
          </p:cNvPicPr>
          <p:nvPr/>
        </p:nvPicPr>
        <p:blipFill>
          <a:blip r:embed="rId4"/>
          <a:stretch>
            <a:fillRect/>
          </a:stretch>
        </p:blipFill>
        <p:spPr>
          <a:xfrm>
            <a:off x="2037993" y="3055382"/>
            <a:ext cx="555427" cy="555427"/>
          </a:xfrm>
          <a:prstGeom prst="rect">
            <a:avLst/>
          </a:prstGeom>
        </p:spPr>
      </p:pic>
      <p:sp>
        <p:nvSpPr>
          <p:cNvPr id="6" name="Text 2"/>
          <p:cNvSpPr/>
          <p:nvPr/>
        </p:nvSpPr>
        <p:spPr>
          <a:xfrm>
            <a:off x="2037993" y="3832979"/>
            <a:ext cx="2388632" cy="347186"/>
          </a:xfrm>
          <a:prstGeom prst="rect">
            <a:avLst/>
          </a:prstGeom>
          <a:noFill/>
          <a:ln/>
        </p:spPr>
        <p:txBody>
          <a:bodyPr wrap="none" rtlCol="0" anchor="t"/>
          <a:lstStyle/>
          <a:p>
            <a:pPr marL="0" indent="0" algn="l">
              <a:lnSpc>
                <a:spcPts val="2734"/>
              </a:lnSpc>
              <a:buNone/>
            </a:pPr>
            <a:r>
              <a:rPr lang="en-US" sz="2187" dirty="0">
                <a:solidFill>
                  <a:srgbClr val="B380FF"/>
                </a:solidFill>
                <a:latin typeface="Sora" pitchFamily="34" charset="0"/>
                <a:ea typeface="Sora" pitchFamily="34" charset="-122"/>
                <a:cs typeface="Sora" pitchFamily="34" charset="-120"/>
              </a:rPr>
              <a:t>Bitcoin</a:t>
            </a:r>
            <a:endParaRPr lang="en-US" sz="2187" dirty="0"/>
          </a:p>
        </p:txBody>
      </p:sp>
      <p:sp>
        <p:nvSpPr>
          <p:cNvPr id="7" name="Text 3"/>
          <p:cNvSpPr/>
          <p:nvPr/>
        </p:nvSpPr>
        <p:spPr>
          <a:xfrm>
            <a:off x="2037993" y="4313396"/>
            <a:ext cx="2388632" cy="1666280"/>
          </a:xfrm>
          <a:prstGeom prst="rect">
            <a:avLst/>
          </a:prstGeom>
          <a:noFill/>
          <a:ln/>
        </p:spPr>
        <p:txBody>
          <a:bodyPr wrap="square" rtlCol="0" anchor="t"/>
          <a:lstStyle/>
          <a:p>
            <a:pPr marL="0" indent="0" algn="l">
              <a:lnSpc>
                <a:spcPts val="2624"/>
              </a:lnSpc>
              <a:buNone/>
            </a:pPr>
            <a:r>
              <a:rPr lang="en-US" sz="1750" dirty="0">
                <a:solidFill>
                  <a:srgbClr val="E0D6DE"/>
                </a:solidFill>
                <a:latin typeface="Noto Sans TC" pitchFamily="34" charset="0"/>
                <a:ea typeface="Noto Sans TC" pitchFamily="34" charset="-122"/>
                <a:cs typeface="Noto Sans TC" pitchFamily="34" charset="-120"/>
              </a:rPr>
              <a:t>The pioneering cryptocurrency, known for its decentralized nature and limited supply.</a:t>
            </a:r>
            <a:endParaRPr lang="en-US" sz="1750" dirty="0"/>
          </a:p>
        </p:txBody>
      </p:sp>
      <p:pic>
        <p:nvPicPr>
          <p:cNvPr id="8" name="Image 2" descr="preencoded.png"/>
          <p:cNvPicPr>
            <a:picLocks noChangeAspect="1"/>
          </p:cNvPicPr>
          <p:nvPr/>
        </p:nvPicPr>
        <p:blipFill>
          <a:blip r:embed="rId5"/>
          <a:stretch>
            <a:fillRect/>
          </a:stretch>
        </p:blipFill>
        <p:spPr>
          <a:xfrm>
            <a:off x="4759881" y="3055382"/>
            <a:ext cx="555427" cy="555427"/>
          </a:xfrm>
          <a:prstGeom prst="rect">
            <a:avLst/>
          </a:prstGeom>
        </p:spPr>
      </p:pic>
      <p:sp>
        <p:nvSpPr>
          <p:cNvPr id="9" name="Text 4"/>
          <p:cNvSpPr/>
          <p:nvPr/>
        </p:nvSpPr>
        <p:spPr>
          <a:xfrm>
            <a:off x="4759881" y="3832979"/>
            <a:ext cx="2388632" cy="347186"/>
          </a:xfrm>
          <a:prstGeom prst="rect">
            <a:avLst/>
          </a:prstGeom>
          <a:noFill/>
          <a:ln/>
        </p:spPr>
        <p:txBody>
          <a:bodyPr wrap="none" rtlCol="0" anchor="t"/>
          <a:lstStyle/>
          <a:p>
            <a:pPr marL="0" indent="0" algn="l">
              <a:lnSpc>
                <a:spcPts val="2734"/>
              </a:lnSpc>
              <a:buNone/>
            </a:pPr>
            <a:r>
              <a:rPr lang="en-US" sz="2187" dirty="0">
                <a:solidFill>
                  <a:srgbClr val="B380FF"/>
                </a:solidFill>
                <a:latin typeface="Sora" pitchFamily="34" charset="0"/>
                <a:ea typeface="Sora" pitchFamily="34" charset="-122"/>
                <a:cs typeface="Sora" pitchFamily="34" charset="-120"/>
              </a:rPr>
              <a:t>Ethereum</a:t>
            </a:r>
            <a:endParaRPr lang="en-US" sz="2187" dirty="0"/>
          </a:p>
        </p:txBody>
      </p:sp>
      <p:sp>
        <p:nvSpPr>
          <p:cNvPr id="10" name="Text 5"/>
          <p:cNvSpPr/>
          <p:nvPr/>
        </p:nvSpPr>
        <p:spPr>
          <a:xfrm>
            <a:off x="4759881" y="4313396"/>
            <a:ext cx="2388632" cy="1666280"/>
          </a:xfrm>
          <a:prstGeom prst="rect">
            <a:avLst/>
          </a:prstGeom>
          <a:noFill/>
          <a:ln/>
        </p:spPr>
        <p:txBody>
          <a:bodyPr wrap="square" rtlCol="0" anchor="t"/>
          <a:lstStyle/>
          <a:p>
            <a:pPr marL="0" indent="0" algn="l">
              <a:lnSpc>
                <a:spcPts val="2624"/>
              </a:lnSpc>
              <a:buNone/>
            </a:pPr>
            <a:r>
              <a:rPr lang="en-US" sz="1750" dirty="0">
                <a:solidFill>
                  <a:srgbClr val="E0D6DE"/>
                </a:solidFill>
                <a:latin typeface="Noto Sans TC" pitchFamily="34" charset="0"/>
                <a:ea typeface="Noto Sans TC" pitchFamily="34" charset="-122"/>
                <a:cs typeface="Noto Sans TC" pitchFamily="34" charset="-120"/>
              </a:rPr>
              <a:t>A blockchain platform that enables the development of decentralized applications.</a:t>
            </a:r>
            <a:endParaRPr lang="en-US" sz="1750" dirty="0"/>
          </a:p>
        </p:txBody>
      </p:sp>
      <p:pic>
        <p:nvPicPr>
          <p:cNvPr id="11" name="Image 3" descr="preencoded.png"/>
          <p:cNvPicPr>
            <a:picLocks noChangeAspect="1"/>
          </p:cNvPicPr>
          <p:nvPr/>
        </p:nvPicPr>
        <p:blipFill>
          <a:blip r:embed="rId6"/>
          <a:stretch>
            <a:fillRect/>
          </a:stretch>
        </p:blipFill>
        <p:spPr>
          <a:xfrm>
            <a:off x="7481768" y="3055382"/>
            <a:ext cx="555427" cy="555427"/>
          </a:xfrm>
          <a:prstGeom prst="rect">
            <a:avLst/>
          </a:prstGeom>
        </p:spPr>
      </p:pic>
      <p:sp>
        <p:nvSpPr>
          <p:cNvPr id="12" name="Text 6"/>
          <p:cNvSpPr/>
          <p:nvPr/>
        </p:nvSpPr>
        <p:spPr>
          <a:xfrm>
            <a:off x="7481768" y="3832979"/>
            <a:ext cx="2388632" cy="347186"/>
          </a:xfrm>
          <a:prstGeom prst="rect">
            <a:avLst/>
          </a:prstGeom>
          <a:noFill/>
          <a:ln/>
        </p:spPr>
        <p:txBody>
          <a:bodyPr wrap="none" rtlCol="0" anchor="t"/>
          <a:lstStyle/>
          <a:p>
            <a:pPr marL="0" indent="0" algn="l">
              <a:lnSpc>
                <a:spcPts val="2734"/>
              </a:lnSpc>
              <a:buNone/>
            </a:pPr>
            <a:r>
              <a:rPr lang="en-US" sz="2187" dirty="0">
                <a:solidFill>
                  <a:srgbClr val="B380FF"/>
                </a:solidFill>
                <a:latin typeface="Sora" pitchFamily="34" charset="0"/>
                <a:ea typeface="Sora" pitchFamily="34" charset="-122"/>
                <a:cs typeface="Sora" pitchFamily="34" charset="-120"/>
              </a:rPr>
              <a:t>Dogecoin</a:t>
            </a:r>
            <a:endParaRPr lang="en-US" sz="2187" dirty="0"/>
          </a:p>
        </p:txBody>
      </p:sp>
      <p:sp>
        <p:nvSpPr>
          <p:cNvPr id="13" name="Text 7"/>
          <p:cNvSpPr/>
          <p:nvPr/>
        </p:nvSpPr>
        <p:spPr>
          <a:xfrm>
            <a:off x="7481768" y="4313396"/>
            <a:ext cx="2388632" cy="1666280"/>
          </a:xfrm>
          <a:prstGeom prst="rect">
            <a:avLst/>
          </a:prstGeom>
          <a:noFill/>
          <a:ln/>
        </p:spPr>
        <p:txBody>
          <a:bodyPr wrap="square" rtlCol="0" anchor="t"/>
          <a:lstStyle/>
          <a:p>
            <a:pPr marL="0" indent="0" algn="l">
              <a:lnSpc>
                <a:spcPts val="2624"/>
              </a:lnSpc>
              <a:buNone/>
            </a:pPr>
            <a:r>
              <a:rPr lang="en-US" sz="1750" dirty="0">
                <a:solidFill>
                  <a:srgbClr val="E0D6DE"/>
                </a:solidFill>
                <a:latin typeface="Noto Sans TC" pitchFamily="34" charset="0"/>
                <a:ea typeface="Noto Sans TC" pitchFamily="34" charset="-122"/>
                <a:cs typeface="Noto Sans TC" pitchFamily="34" charset="-120"/>
              </a:rPr>
              <a:t>A lighthearted cryptocurrency that has gained significant popularity and attention.</a:t>
            </a:r>
            <a:endParaRPr lang="en-US" sz="1750" dirty="0"/>
          </a:p>
        </p:txBody>
      </p:sp>
      <p:pic>
        <p:nvPicPr>
          <p:cNvPr id="14" name="Image 4" descr="preencoded.png"/>
          <p:cNvPicPr>
            <a:picLocks noChangeAspect="1"/>
          </p:cNvPicPr>
          <p:nvPr/>
        </p:nvPicPr>
        <p:blipFill>
          <a:blip r:embed="rId7"/>
          <a:stretch>
            <a:fillRect/>
          </a:stretch>
        </p:blipFill>
        <p:spPr>
          <a:xfrm>
            <a:off x="10203656" y="3055382"/>
            <a:ext cx="555427" cy="555427"/>
          </a:xfrm>
          <a:prstGeom prst="rect">
            <a:avLst/>
          </a:prstGeom>
        </p:spPr>
      </p:pic>
      <p:sp>
        <p:nvSpPr>
          <p:cNvPr id="15" name="Text 8"/>
          <p:cNvSpPr/>
          <p:nvPr/>
        </p:nvSpPr>
        <p:spPr>
          <a:xfrm>
            <a:off x="10203656" y="3832979"/>
            <a:ext cx="2388751" cy="347186"/>
          </a:xfrm>
          <a:prstGeom prst="rect">
            <a:avLst/>
          </a:prstGeom>
          <a:noFill/>
          <a:ln/>
        </p:spPr>
        <p:txBody>
          <a:bodyPr wrap="none" rtlCol="0" anchor="t"/>
          <a:lstStyle/>
          <a:p>
            <a:pPr marL="0" indent="0" algn="l">
              <a:lnSpc>
                <a:spcPts val="2734"/>
              </a:lnSpc>
              <a:buNone/>
            </a:pPr>
            <a:r>
              <a:rPr lang="en-US" sz="2187" dirty="0">
                <a:solidFill>
                  <a:srgbClr val="B380FF"/>
                </a:solidFill>
                <a:latin typeface="Sora" pitchFamily="34" charset="0"/>
                <a:ea typeface="Sora" pitchFamily="34" charset="-122"/>
                <a:cs typeface="Sora" pitchFamily="34" charset="-120"/>
              </a:rPr>
              <a:t>Binance Coin</a:t>
            </a:r>
            <a:endParaRPr lang="en-US" sz="2187" dirty="0"/>
          </a:p>
        </p:txBody>
      </p:sp>
      <p:sp>
        <p:nvSpPr>
          <p:cNvPr id="16" name="Text 9"/>
          <p:cNvSpPr/>
          <p:nvPr/>
        </p:nvSpPr>
        <p:spPr>
          <a:xfrm>
            <a:off x="10203656" y="4313396"/>
            <a:ext cx="2388751" cy="1999536"/>
          </a:xfrm>
          <a:prstGeom prst="rect">
            <a:avLst/>
          </a:prstGeom>
          <a:noFill/>
          <a:ln/>
        </p:spPr>
        <p:txBody>
          <a:bodyPr wrap="square" rtlCol="0" anchor="t"/>
          <a:lstStyle/>
          <a:p>
            <a:pPr marL="0" indent="0" algn="l">
              <a:lnSpc>
                <a:spcPts val="2624"/>
              </a:lnSpc>
              <a:buNone/>
            </a:pPr>
            <a:r>
              <a:rPr lang="en-US" sz="1750" dirty="0">
                <a:solidFill>
                  <a:srgbClr val="E0D6DE"/>
                </a:solidFill>
                <a:latin typeface="Noto Sans TC" pitchFamily="34" charset="0"/>
                <a:ea typeface="Noto Sans TC" pitchFamily="34" charset="-122"/>
                <a:cs typeface="Noto Sans TC" pitchFamily="34" charset="-120"/>
              </a:rPr>
              <a:t>The native token of the Binance cryptocurrency exchange, used for trading and platform fees.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sp>
        <p:nvSpPr>
          <p:cNvPr id="4" name="Text 1"/>
          <p:cNvSpPr/>
          <p:nvPr/>
        </p:nvSpPr>
        <p:spPr>
          <a:xfrm>
            <a:off x="2037993" y="2583180"/>
            <a:ext cx="6992898" cy="694373"/>
          </a:xfrm>
          <a:prstGeom prst="rect">
            <a:avLst/>
          </a:prstGeom>
          <a:noFill/>
          <a:ln/>
        </p:spPr>
        <p:txBody>
          <a:bodyPr wrap="none" rtlCol="0" anchor="t"/>
          <a:lstStyle/>
          <a:p>
            <a:pPr marL="0" indent="0">
              <a:lnSpc>
                <a:spcPts val="5468"/>
              </a:lnSpc>
              <a:buNone/>
            </a:pPr>
            <a:r>
              <a:rPr lang="en-US" sz="4374" dirty="0">
                <a:solidFill>
                  <a:srgbClr val="B380FF"/>
                </a:solidFill>
                <a:latin typeface="Sora" pitchFamily="34" charset="0"/>
                <a:ea typeface="Sora" pitchFamily="34" charset="-122"/>
                <a:cs typeface="Sora" pitchFamily="34" charset="-120"/>
              </a:rPr>
              <a:t>Bitcoin 2021 Forecasting</a:t>
            </a:r>
            <a:endParaRPr lang="en-US" sz="4374" dirty="0"/>
          </a:p>
        </p:txBody>
      </p:sp>
      <p:sp>
        <p:nvSpPr>
          <p:cNvPr id="5" name="Shape 2"/>
          <p:cNvSpPr/>
          <p:nvPr/>
        </p:nvSpPr>
        <p:spPr>
          <a:xfrm>
            <a:off x="2037993" y="3721894"/>
            <a:ext cx="3370064" cy="1924526"/>
          </a:xfrm>
          <a:prstGeom prst="roundRect">
            <a:avLst>
              <a:gd name="adj" fmla="val 3464"/>
            </a:avLst>
          </a:prstGeom>
          <a:solidFill>
            <a:srgbClr val="1A1A21"/>
          </a:solidFill>
          <a:ln/>
        </p:spPr>
      </p:sp>
      <p:sp>
        <p:nvSpPr>
          <p:cNvPr id="6" name="Text 3"/>
          <p:cNvSpPr/>
          <p:nvPr/>
        </p:nvSpPr>
        <p:spPr>
          <a:xfrm>
            <a:off x="2260163" y="3944064"/>
            <a:ext cx="2777490" cy="347186"/>
          </a:xfrm>
          <a:prstGeom prst="rect">
            <a:avLst/>
          </a:prstGeom>
          <a:noFill/>
          <a:ln/>
        </p:spPr>
        <p:txBody>
          <a:bodyPr wrap="none" rtlCol="0" anchor="t"/>
          <a:lstStyle/>
          <a:p>
            <a:pPr marL="0" indent="0">
              <a:lnSpc>
                <a:spcPts val="2734"/>
              </a:lnSpc>
              <a:buNone/>
            </a:pPr>
            <a:r>
              <a:rPr lang="en-US" sz="2187" dirty="0">
                <a:solidFill>
                  <a:srgbClr val="B380FF"/>
                </a:solidFill>
                <a:latin typeface="Sora" pitchFamily="34" charset="0"/>
                <a:ea typeface="Sora" pitchFamily="34" charset="-122"/>
                <a:cs typeface="Sora" pitchFamily="34" charset="-120"/>
              </a:rPr>
              <a:t>Max Market Cap</a:t>
            </a:r>
            <a:endParaRPr lang="en-US" sz="2187" dirty="0"/>
          </a:p>
        </p:txBody>
      </p:sp>
      <p:sp>
        <p:nvSpPr>
          <p:cNvPr id="7" name="Text 4"/>
          <p:cNvSpPr/>
          <p:nvPr/>
        </p:nvSpPr>
        <p:spPr>
          <a:xfrm>
            <a:off x="2260163" y="4424482"/>
            <a:ext cx="2925723" cy="999768"/>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The maximum market cap for Bitcoin is projected to reach $1 trillion.</a:t>
            </a:r>
            <a:endParaRPr lang="en-US" sz="1750" dirty="0"/>
          </a:p>
        </p:txBody>
      </p:sp>
      <p:sp>
        <p:nvSpPr>
          <p:cNvPr id="8" name="Shape 5"/>
          <p:cNvSpPr/>
          <p:nvPr/>
        </p:nvSpPr>
        <p:spPr>
          <a:xfrm>
            <a:off x="5630228" y="3721894"/>
            <a:ext cx="3370064" cy="1924526"/>
          </a:xfrm>
          <a:prstGeom prst="roundRect">
            <a:avLst>
              <a:gd name="adj" fmla="val 3464"/>
            </a:avLst>
          </a:prstGeom>
          <a:solidFill>
            <a:srgbClr val="1A1A21"/>
          </a:solidFill>
          <a:ln/>
        </p:spPr>
      </p:sp>
      <p:sp>
        <p:nvSpPr>
          <p:cNvPr id="9" name="Text 6"/>
          <p:cNvSpPr/>
          <p:nvPr/>
        </p:nvSpPr>
        <p:spPr>
          <a:xfrm>
            <a:off x="5852398" y="3944064"/>
            <a:ext cx="2777490" cy="347186"/>
          </a:xfrm>
          <a:prstGeom prst="rect">
            <a:avLst/>
          </a:prstGeom>
          <a:noFill/>
          <a:ln/>
        </p:spPr>
        <p:txBody>
          <a:bodyPr wrap="none" rtlCol="0" anchor="t"/>
          <a:lstStyle/>
          <a:p>
            <a:pPr marL="0" indent="0">
              <a:lnSpc>
                <a:spcPts val="2734"/>
              </a:lnSpc>
              <a:buNone/>
            </a:pPr>
            <a:r>
              <a:rPr lang="en-US" sz="2187" dirty="0">
                <a:solidFill>
                  <a:srgbClr val="B380FF"/>
                </a:solidFill>
                <a:latin typeface="Sora" pitchFamily="34" charset="0"/>
                <a:ea typeface="Sora" pitchFamily="34" charset="-122"/>
                <a:cs typeface="Sora" pitchFamily="34" charset="-120"/>
              </a:rPr>
              <a:t>Min Market Cap</a:t>
            </a:r>
            <a:endParaRPr lang="en-US" sz="2187" dirty="0"/>
          </a:p>
        </p:txBody>
      </p:sp>
      <p:sp>
        <p:nvSpPr>
          <p:cNvPr id="10" name="Text 7"/>
          <p:cNvSpPr/>
          <p:nvPr/>
        </p:nvSpPr>
        <p:spPr>
          <a:xfrm>
            <a:off x="5852398" y="4424482"/>
            <a:ext cx="2925723" cy="999768"/>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The minimum market cap for Bitcoin is forecasted to be $546 billion.</a:t>
            </a:r>
            <a:endParaRPr lang="en-US" sz="1750" dirty="0"/>
          </a:p>
        </p:txBody>
      </p:sp>
      <p:sp>
        <p:nvSpPr>
          <p:cNvPr id="11" name="Shape 8"/>
          <p:cNvSpPr/>
          <p:nvPr/>
        </p:nvSpPr>
        <p:spPr>
          <a:xfrm>
            <a:off x="9222462" y="3721894"/>
            <a:ext cx="3370064" cy="1924526"/>
          </a:xfrm>
          <a:prstGeom prst="roundRect">
            <a:avLst>
              <a:gd name="adj" fmla="val 3464"/>
            </a:avLst>
          </a:prstGeom>
          <a:solidFill>
            <a:srgbClr val="1A1A21"/>
          </a:solidFill>
          <a:ln/>
        </p:spPr>
      </p:sp>
      <p:sp>
        <p:nvSpPr>
          <p:cNvPr id="12" name="Text 9"/>
          <p:cNvSpPr/>
          <p:nvPr/>
        </p:nvSpPr>
        <p:spPr>
          <a:xfrm>
            <a:off x="9444633" y="3944064"/>
            <a:ext cx="2777490" cy="347186"/>
          </a:xfrm>
          <a:prstGeom prst="rect">
            <a:avLst/>
          </a:prstGeom>
          <a:noFill/>
          <a:ln/>
        </p:spPr>
        <p:txBody>
          <a:bodyPr wrap="none" rtlCol="0" anchor="t"/>
          <a:lstStyle/>
          <a:p>
            <a:pPr marL="0" indent="0">
              <a:lnSpc>
                <a:spcPts val="2734"/>
              </a:lnSpc>
              <a:buNone/>
            </a:pPr>
            <a:r>
              <a:rPr lang="en-US" sz="2187" dirty="0">
                <a:solidFill>
                  <a:srgbClr val="B380FF"/>
                </a:solidFill>
                <a:latin typeface="Sora" pitchFamily="34" charset="0"/>
                <a:ea typeface="Sora" pitchFamily="34" charset="-122"/>
                <a:cs typeface="Sora" pitchFamily="34" charset="-120"/>
              </a:rPr>
              <a:t>Forecasting</a:t>
            </a:r>
            <a:endParaRPr lang="en-US" sz="2187" dirty="0"/>
          </a:p>
        </p:txBody>
      </p:sp>
      <p:sp>
        <p:nvSpPr>
          <p:cNvPr id="13" name="Text 10"/>
          <p:cNvSpPr/>
          <p:nvPr/>
        </p:nvSpPr>
        <p:spPr>
          <a:xfrm>
            <a:off x="9444633" y="4424482"/>
            <a:ext cx="2925723" cy="999768"/>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The overall forecasting for Bitcoin's market cap is $850 billion.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sp>
        <p:nvSpPr>
          <p:cNvPr id="4" name="Text 1"/>
          <p:cNvSpPr/>
          <p:nvPr/>
        </p:nvSpPr>
        <p:spPr>
          <a:xfrm>
            <a:off x="2037993" y="2438757"/>
            <a:ext cx="7598807" cy="694373"/>
          </a:xfrm>
          <a:prstGeom prst="rect">
            <a:avLst/>
          </a:prstGeom>
          <a:noFill/>
          <a:ln/>
        </p:spPr>
        <p:txBody>
          <a:bodyPr wrap="none" rtlCol="0" anchor="t"/>
          <a:lstStyle/>
          <a:p>
            <a:pPr marL="0" indent="0">
              <a:lnSpc>
                <a:spcPts val="5468"/>
              </a:lnSpc>
              <a:buNone/>
            </a:pPr>
            <a:r>
              <a:rPr lang="en-US" sz="4374" dirty="0">
                <a:solidFill>
                  <a:srgbClr val="B380FF"/>
                </a:solidFill>
                <a:latin typeface="Sora" pitchFamily="34" charset="0"/>
                <a:ea typeface="Sora" pitchFamily="34" charset="-122"/>
                <a:cs typeface="Sora" pitchFamily="34" charset="-120"/>
              </a:rPr>
              <a:t>Overall Market Forecasting</a:t>
            </a:r>
            <a:endParaRPr lang="en-US" sz="4374" dirty="0"/>
          </a:p>
        </p:txBody>
      </p:sp>
      <p:sp>
        <p:nvSpPr>
          <p:cNvPr id="5" name="Text 2"/>
          <p:cNvSpPr/>
          <p:nvPr/>
        </p:nvSpPr>
        <p:spPr>
          <a:xfrm>
            <a:off x="2037993" y="3688556"/>
            <a:ext cx="2777490" cy="347186"/>
          </a:xfrm>
          <a:prstGeom prst="rect">
            <a:avLst/>
          </a:prstGeom>
          <a:noFill/>
          <a:ln/>
        </p:spPr>
        <p:txBody>
          <a:bodyPr wrap="none" rtlCol="0" anchor="t"/>
          <a:lstStyle/>
          <a:p>
            <a:pPr marL="0" indent="0">
              <a:lnSpc>
                <a:spcPts val="2734"/>
              </a:lnSpc>
              <a:buNone/>
            </a:pPr>
            <a:r>
              <a:rPr lang="en-US" sz="2187" dirty="0">
                <a:solidFill>
                  <a:srgbClr val="B380FF"/>
                </a:solidFill>
                <a:latin typeface="Sora" pitchFamily="34" charset="0"/>
                <a:ea typeface="Sora" pitchFamily="34" charset="-122"/>
                <a:cs typeface="Sora" pitchFamily="34" charset="-120"/>
              </a:rPr>
              <a:t>Max Market Cap</a:t>
            </a:r>
            <a:endParaRPr lang="en-US" sz="2187" dirty="0"/>
          </a:p>
        </p:txBody>
      </p:sp>
      <p:sp>
        <p:nvSpPr>
          <p:cNvPr id="6" name="Text 3"/>
          <p:cNvSpPr/>
          <p:nvPr/>
        </p:nvSpPr>
        <p:spPr>
          <a:xfrm>
            <a:off x="2037993" y="4257913"/>
            <a:ext cx="3156347" cy="1333024"/>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The maximum market cap for the overall cryptocurrency market is projected to reach $1 trillion.</a:t>
            </a:r>
            <a:endParaRPr lang="en-US" sz="1750" dirty="0"/>
          </a:p>
        </p:txBody>
      </p:sp>
      <p:sp>
        <p:nvSpPr>
          <p:cNvPr id="7" name="Text 4"/>
          <p:cNvSpPr/>
          <p:nvPr/>
        </p:nvSpPr>
        <p:spPr>
          <a:xfrm>
            <a:off x="5743932" y="3688556"/>
            <a:ext cx="2777490" cy="347186"/>
          </a:xfrm>
          <a:prstGeom prst="rect">
            <a:avLst/>
          </a:prstGeom>
          <a:noFill/>
          <a:ln/>
        </p:spPr>
        <p:txBody>
          <a:bodyPr wrap="none" rtlCol="0" anchor="t"/>
          <a:lstStyle/>
          <a:p>
            <a:pPr marL="0" indent="0">
              <a:lnSpc>
                <a:spcPts val="2734"/>
              </a:lnSpc>
              <a:buNone/>
            </a:pPr>
            <a:r>
              <a:rPr lang="en-US" sz="2187" dirty="0">
                <a:solidFill>
                  <a:srgbClr val="B380FF"/>
                </a:solidFill>
                <a:latin typeface="Sora" pitchFamily="34" charset="0"/>
                <a:ea typeface="Sora" pitchFamily="34" charset="-122"/>
                <a:cs typeface="Sora" pitchFamily="34" charset="-120"/>
              </a:rPr>
              <a:t>Min Market Cap</a:t>
            </a:r>
            <a:endParaRPr lang="en-US" sz="2187" dirty="0"/>
          </a:p>
        </p:txBody>
      </p:sp>
      <p:sp>
        <p:nvSpPr>
          <p:cNvPr id="8" name="Text 5"/>
          <p:cNvSpPr/>
          <p:nvPr/>
        </p:nvSpPr>
        <p:spPr>
          <a:xfrm>
            <a:off x="5743932" y="4257913"/>
            <a:ext cx="3156347" cy="1333024"/>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The minimum market cap for the overall cryptocurrency market is forecasted to be $771,000.</a:t>
            </a:r>
            <a:endParaRPr lang="en-US" sz="1750" dirty="0"/>
          </a:p>
        </p:txBody>
      </p:sp>
      <p:sp>
        <p:nvSpPr>
          <p:cNvPr id="9" name="Text 6"/>
          <p:cNvSpPr/>
          <p:nvPr/>
        </p:nvSpPr>
        <p:spPr>
          <a:xfrm>
            <a:off x="9449872" y="3688556"/>
            <a:ext cx="2777490" cy="347186"/>
          </a:xfrm>
          <a:prstGeom prst="rect">
            <a:avLst/>
          </a:prstGeom>
          <a:noFill/>
          <a:ln/>
        </p:spPr>
        <p:txBody>
          <a:bodyPr wrap="none" rtlCol="0" anchor="t"/>
          <a:lstStyle/>
          <a:p>
            <a:pPr marL="0" indent="0">
              <a:lnSpc>
                <a:spcPts val="2734"/>
              </a:lnSpc>
              <a:buNone/>
            </a:pPr>
            <a:r>
              <a:rPr lang="en-US" sz="2187" dirty="0">
                <a:solidFill>
                  <a:srgbClr val="B380FF"/>
                </a:solidFill>
                <a:latin typeface="Sora" pitchFamily="34" charset="0"/>
                <a:ea typeface="Sora" pitchFamily="34" charset="-122"/>
                <a:cs typeface="Sora" pitchFamily="34" charset="-120"/>
              </a:rPr>
              <a:t>Forecasting</a:t>
            </a:r>
            <a:endParaRPr lang="en-US" sz="2187" dirty="0"/>
          </a:p>
        </p:txBody>
      </p:sp>
      <p:sp>
        <p:nvSpPr>
          <p:cNvPr id="10" name="Text 7"/>
          <p:cNvSpPr/>
          <p:nvPr/>
        </p:nvSpPr>
        <p:spPr>
          <a:xfrm>
            <a:off x="9449872" y="4257913"/>
            <a:ext cx="3156347" cy="999768"/>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The overall forecasting for the cryptocurrency market as a whole is $30 billion.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sp>
        <p:nvSpPr>
          <p:cNvPr id="4" name="Text 1"/>
          <p:cNvSpPr/>
          <p:nvPr/>
        </p:nvSpPr>
        <p:spPr>
          <a:xfrm>
            <a:off x="2037993" y="1680567"/>
            <a:ext cx="6683454" cy="694373"/>
          </a:xfrm>
          <a:prstGeom prst="rect">
            <a:avLst/>
          </a:prstGeom>
          <a:noFill/>
          <a:ln/>
        </p:spPr>
        <p:txBody>
          <a:bodyPr wrap="none" rtlCol="0" anchor="t"/>
          <a:lstStyle/>
          <a:p>
            <a:pPr marL="0" indent="0">
              <a:lnSpc>
                <a:spcPts val="5468"/>
              </a:lnSpc>
              <a:buNone/>
            </a:pPr>
            <a:r>
              <a:rPr lang="en-US" sz="4374" dirty="0">
                <a:solidFill>
                  <a:srgbClr val="B380FF"/>
                </a:solidFill>
                <a:latin typeface="Sora" pitchFamily="34" charset="0"/>
                <a:ea typeface="Sora" pitchFamily="34" charset="-122"/>
                <a:cs typeface="Sora" pitchFamily="34" charset="-120"/>
              </a:rPr>
              <a:t>Key Insights and Trends</a:t>
            </a:r>
            <a:endParaRPr lang="en-US" sz="4374" dirty="0"/>
          </a:p>
        </p:txBody>
      </p:sp>
      <p:sp>
        <p:nvSpPr>
          <p:cNvPr id="5" name="Shape 2"/>
          <p:cNvSpPr/>
          <p:nvPr/>
        </p:nvSpPr>
        <p:spPr>
          <a:xfrm>
            <a:off x="2037993" y="3069193"/>
            <a:ext cx="499943" cy="499943"/>
          </a:xfrm>
          <a:prstGeom prst="roundRect">
            <a:avLst>
              <a:gd name="adj" fmla="val 13333"/>
            </a:avLst>
          </a:prstGeom>
          <a:solidFill>
            <a:srgbClr val="1A1A21"/>
          </a:solidFill>
          <a:ln/>
        </p:spPr>
      </p:sp>
      <p:sp>
        <p:nvSpPr>
          <p:cNvPr id="6" name="Text 3"/>
          <p:cNvSpPr/>
          <p:nvPr/>
        </p:nvSpPr>
        <p:spPr>
          <a:xfrm>
            <a:off x="2217420" y="3110865"/>
            <a:ext cx="140970" cy="416481"/>
          </a:xfrm>
          <a:prstGeom prst="rect">
            <a:avLst/>
          </a:prstGeom>
          <a:noFill/>
          <a:ln/>
        </p:spPr>
        <p:txBody>
          <a:bodyPr wrap="none" rtlCol="0" anchor="t"/>
          <a:lstStyle/>
          <a:p>
            <a:pPr marL="0" indent="0" algn="ctr">
              <a:lnSpc>
                <a:spcPts val="3281"/>
              </a:lnSpc>
              <a:buNone/>
            </a:pPr>
            <a:r>
              <a:rPr lang="en-US" sz="2624" dirty="0">
                <a:solidFill>
                  <a:srgbClr val="B380FF"/>
                </a:solidFill>
                <a:latin typeface="Sora" pitchFamily="34" charset="0"/>
                <a:ea typeface="Sora" pitchFamily="34" charset="-122"/>
                <a:cs typeface="Sora" pitchFamily="34" charset="-120"/>
              </a:rPr>
              <a:t>1</a:t>
            </a:r>
            <a:endParaRPr lang="en-US" sz="2624" dirty="0"/>
          </a:p>
        </p:txBody>
      </p:sp>
      <p:sp>
        <p:nvSpPr>
          <p:cNvPr id="7" name="Text 4"/>
          <p:cNvSpPr/>
          <p:nvPr/>
        </p:nvSpPr>
        <p:spPr>
          <a:xfrm>
            <a:off x="2760107" y="3069193"/>
            <a:ext cx="2647950" cy="694373"/>
          </a:xfrm>
          <a:prstGeom prst="rect">
            <a:avLst/>
          </a:prstGeom>
          <a:noFill/>
          <a:ln/>
        </p:spPr>
        <p:txBody>
          <a:bodyPr wrap="square" rtlCol="0" anchor="t"/>
          <a:lstStyle/>
          <a:p>
            <a:pPr marL="0" indent="0">
              <a:lnSpc>
                <a:spcPts val="2734"/>
              </a:lnSpc>
              <a:buNone/>
            </a:pPr>
            <a:r>
              <a:rPr lang="en-US" sz="2187" dirty="0">
                <a:solidFill>
                  <a:srgbClr val="B380FF"/>
                </a:solidFill>
                <a:latin typeface="Sora" pitchFamily="34" charset="0"/>
                <a:ea typeface="Sora" pitchFamily="34" charset="-122"/>
                <a:cs typeface="Sora" pitchFamily="34" charset="-120"/>
              </a:rPr>
              <a:t>Significant Growth</a:t>
            </a:r>
            <a:endParaRPr lang="en-US" sz="2187" dirty="0"/>
          </a:p>
        </p:txBody>
      </p:sp>
      <p:sp>
        <p:nvSpPr>
          <p:cNvPr id="8" name="Text 5"/>
          <p:cNvSpPr/>
          <p:nvPr/>
        </p:nvSpPr>
        <p:spPr>
          <a:xfrm>
            <a:off x="2760107" y="3896797"/>
            <a:ext cx="2647950" cy="1999536"/>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The cryptocurrency market has experienced remarkable growth, with the total market capitalization reaching unprecedented levels.</a:t>
            </a:r>
            <a:endParaRPr lang="en-US" sz="1750" dirty="0"/>
          </a:p>
        </p:txBody>
      </p:sp>
      <p:sp>
        <p:nvSpPr>
          <p:cNvPr id="9" name="Shape 6"/>
          <p:cNvSpPr/>
          <p:nvPr/>
        </p:nvSpPr>
        <p:spPr>
          <a:xfrm>
            <a:off x="5630228" y="3069193"/>
            <a:ext cx="499943" cy="499943"/>
          </a:xfrm>
          <a:prstGeom prst="roundRect">
            <a:avLst>
              <a:gd name="adj" fmla="val 13333"/>
            </a:avLst>
          </a:prstGeom>
          <a:solidFill>
            <a:srgbClr val="1A1A21"/>
          </a:solidFill>
          <a:ln/>
        </p:spPr>
      </p:sp>
      <p:sp>
        <p:nvSpPr>
          <p:cNvPr id="10" name="Text 7"/>
          <p:cNvSpPr/>
          <p:nvPr/>
        </p:nvSpPr>
        <p:spPr>
          <a:xfrm>
            <a:off x="5776317" y="3110865"/>
            <a:ext cx="207645" cy="416481"/>
          </a:xfrm>
          <a:prstGeom prst="rect">
            <a:avLst/>
          </a:prstGeom>
          <a:noFill/>
          <a:ln/>
        </p:spPr>
        <p:txBody>
          <a:bodyPr wrap="none" rtlCol="0" anchor="t"/>
          <a:lstStyle/>
          <a:p>
            <a:pPr marL="0" indent="0" algn="ctr">
              <a:lnSpc>
                <a:spcPts val="3281"/>
              </a:lnSpc>
              <a:buNone/>
            </a:pPr>
            <a:r>
              <a:rPr lang="en-US" sz="2624" dirty="0">
                <a:solidFill>
                  <a:srgbClr val="B380FF"/>
                </a:solidFill>
                <a:latin typeface="Sora" pitchFamily="34" charset="0"/>
                <a:ea typeface="Sora" pitchFamily="34" charset="-122"/>
                <a:cs typeface="Sora" pitchFamily="34" charset="-120"/>
              </a:rPr>
              <a:t>2</a:t>
            </a:r>
            <a:endParaRPr lang="en-US" sz="2624" dirty="0"/>
          </a:p>
        </p:txBody>
      </p:sp>
      <p:sp>
        <p:nvSpPr>
          <p:cNvPr id="11" name="Text 8"/>
          <p:cNvSpPr/>
          <p:nvPr/>
        </p:nvSpPr>
        <p:spPr>
          <a:xfrm>
            <a:off x="6352342" y="3069193"/>
            <a:ext cx="2647950" cy="694373"/>
          </a:xfrm>
          <a:prstGeom prst="rect">
            <a:avLst/>
          </a:prstGeom>
          <a:noFill/>
          <a:ln/>
        </p:spPr>
        <p:txBody>
          <a:bodyPr wrap="square" rtlCol="0" anchor="t"/>
          <a:lstStyle/>
          <a:p>
            <a:pPr marL="0" indent="0">
              <a:lnSpc>
                <a:spcPts val="2734"/>
              </a:lnSpc>
              <a:buNone/>
            </a:pPr>
            <a:r>
              <a:rPr lang="en-US" sz="2187" dirty="0">
                <a:solidFill>
                  <a:srgbClr val="B380FF"/>
                </a:solidFill>
                <a:latin typeface="Sora" pitchFamily="34" charset="0"/>
                <a:ea typeface="Sora" pitchFamily="34" charset="-122"/>
                <a:cs typeface="Sora" pitchFamily="34" charset="-120"/>
              </a:rPr>
              <a:t>Volatility and Fluctuations</a:t>
            </a:r>
            <a:endParaRPr lang="en-US" sz="2187" dirty="0"/>
          </a:p>
        </p:txBody>
      </p:sp>
      <p:sp>
        <p:nvSpPr>
          <p:cNvPr id="12" name="Text 9"/>
          <p:cNvSpPr/>
          <p:nvPr/>
        </p:nvSpPr>
        <p:spPr>
          <a:xfrm>
            <a:off x="6352342" y="3896797"/>
            <a:ext cx="2647950" cy="1999536"/>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Cryptocurrencies have exhibited high levels of volatility, with significant price fluctuations observed across different assets.</a:t>
            </a:r>
            <a:endParaRPr lang="en-US" sz="1750" dirty="0"/>
          </a:p>
        </p:txBody>
      </p:sp>
      <p:sp>
        <p:nvSpPr>
          <p:cNvPr id="13" name="Shape 10"/>
          <p:cNvSpPr/>
          <p:nvPr/>
        </p:nvSpPr>
        <p:spPr>
          <a:xfrm>
            <a:off x="9222462" y="3069193"/>
            <a:ext cx="499943" cy="499943"/>
          </a:xfrm>
          <a:prstGeom prst="roundRect">
            <a:avLst>
              <a:gd name="adj" fmla="val 13333"/>
            </a:avLst>
          </a:prstGeom>
          <a:solidFill>
            <a:srgbClr val="1A1A21"/>
          </a:solidFill>
          <a:ln/>
        </p:spPr>
      </p:sp>
      <p:sp>
        <p:nvSpPr>
          <p:cNvPr id="14" name="Text 11"/>
          <p:cNvSpPr/>
          <p:nvPr/>
        </p:nvSpPr>
        <p:spPr>
          <a:xfrm>
            <a:off x="9369028" y="3110865"/>
            <a:ext cx="206693" cy="416481"/>
          </a:xfrm>
          <a:prstGeom prst="rect">
            <a:avLst/>
          </a:prstGeom>
          <a:noFill/>
          <a:ln/>
        </p:spPr>
        <p:txBody>
          <a:bodyPr wrap="none" rtlCol="0" anchor="t"/>
          <a:lstStyle/>
          <a:p>
            <a:pPr marL="0" indent="0" algn="ctr">
              <a:lnSpc>
                <a:spcPts val="3281"/>
              </a:lnSpc>
              <a:buNone/>
            </a:pPr>
            <a:r>
              <a:rPr lang="en-US" sz="2624" dirty="0">
                <a:solidFill>
                  <a:srgbClr val="B380FF"/>
                </a:solidFill>
                <a:latin typeface="Sora" pitchFamily="34" charset="0"/>
                <a:ea typeface="Sora" pitchFamily="34" charset="-122"/>
                <a:cs typeface="Sora" pitchFamily="34" charset="-120"/>
              </a:rPr>
              <a:t>3</a:t>
            </a:r>
            <a:endParaRPr lang="en-US" sz="2624" dirty="0"/>
          </a:p>
        </p:txBody>
      </p:sp>
      <p:sp>
        <p:nvSpPr>
          <p:cNvPr id="15" name="Text 12"/>
          <p:cNvSpPr/>
          <p:nvPr/>
        </p:nvSpPr>
        <p:spPr>
          <a:xfrm>
            <a:off x="9944576" y="3069193"/>
            <a:ext cx="2647950" cy="347186"/>
          </a:xfrm>
          <a:prstGeom prst="rect">
            <a:avLst/>
          </a:prstGeom>
          <a:noFill/>
          <a:ln/>
        </p:spPr>
        <p:txBody>
          <a:bodyPr wrap="none" rtlCol="0" anchor="t"/>
          <a:lstStyle/>
          <a:p>
            <a:pPr marL="0" indent="0">
              <a:lnSpc>
                <a:spcPts val="2734"/>
              </a:lnSpc>
              <a:buNone/>
            </a:pPr>
            <a:r>
              <a:rPr lang="en-US" sz="2187" dirty="0">
                <a:solidFill>
                  <a:srgbClr val="B380FF"/>
                </a:solidFill>
                <a:latin typeface="Sora" pitchFamily="34" charset="0"/>
                <a:ea typeface="Sora" pitchFamily="34" charset="-122"/>
                <a:cs typeface="Sora" pitchFamily="34" charset="-120"/>
              </a:rPr>
              <a:t>Emerging Trends</a:t>
            </a:r>
            <a:endParaRPr lang="en-US" sz="2187" dirty="0"/>
          </a:p>
        </p:txBody>
      </p:sp>
      <p:sp>
        <p:nvSpPr>
          <p:cNvPr id="16" name="Text 13"/>
          <p:cNvSpPr/>
          <p:nvPr/>
        </p:nvSpPr>
        <p:spPr>
          <a:xfrm>
            <a:off x="9944576" y="3549610"/>
            <a:ext cx="2647950" cy="2999303"/>
          </a:xfrm>
          <a:prstGeom prst="rect">
            <a:avLst/>
          </a:prstGeom>
          <a:noFill/>
          <a:ln/>
        </p:spPr>
        <p:txBody>
          <a:bodyPr wrap="square" rtlCol="0" anchor="t"/>
          <a:lstStyle/>
          <a:p>
            <a:pPr marL="0" indent="0">
              <a:lnSpc>
                <a:spcPts val="2624"/>
              </a:lnSpc>
              <a:buNone/>
            </a:pPr>
            <a:r>
              <a:rPr lang="en-US" sz="1750" dirty="0">
                <a:solidFill>
                  <a:srgbClr val="E0D6DE"/>
                </a:solidFill>
                <a:latin typeface="Noto Sans TC" pitchFamily="34" charset="0"/>
                <a:ea typeface="Noto Sans TC" pitchFamily="34" charset="-122"/>
                <a:cs typeface="Noto Sans TC" pitchFamily="34" charset="-120"/>
              </a:rPr>
              <a:t>The rise of altcoins, the increasing institutional adoption, and the growing popularity of decentralized finance (DeFi) are some of the key trends shaping the cryptocurrency landscape.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267"/>
          </a:xfrm>
          <a:prstGeom prst="rect">
            <a:avLst/>
          </a:prstGeom>
          <a:solidFill>
            <a:srgbClr val="07070C"/>
          </a:solidFill>
          <a:ln/>
        </p:spPr>
      </p:sp>
      <p:pic>
        <p:nvPicPr>
          <p:cNvPr id="4" name="Image 1" descr="preencoded.png"/>
          <p:cNvPicPr>
            <a:picLocks noChangeAspect="1"/>
          </p:cNvPicPr>
          <p:nvPr/>
        </p:nvPicPr>
        <p:blipFill>
          <a:blip r:embed="rId4"/>
          <a:stretch>
            <a:fillRect/>
          </a:stretch>
        </p:blipFill>
        <p:spPr>
          <a:xfrm>
            <a:off x="0" y="0"/>
            <a:ext cx="14630400" cy="2487216"/>
          </a:xfrm>
          <a:prstGeom prst="rect">
            <a:avLst/>
          </a:prstGeom>
        </p:spPr>
      </p:pic>
      <p:sp>
        <p:nvSpPr>
          <p:cNvPr id="5" name="Text 1"/>
          <p:cNvSpPr/>
          <p:nvPr/>
        </p:nvSpPr>
        <p:spPr>
          <a:xfrm>
            <a:off x="2589371" y="3034308"/>
            <a:ext cx="7168039" cy="621744"/>
          </a:xfrm>
          <a:prstGeom prst="rect">
            <a:avLst/>
          </a:prstGeom>
          <a:noFill/>
          <a:ln/>
        </p:spPr>
        <p:txBody>
          <a:bodyPr wrap="none" rtlCol="0" anchor="t"/>
          <a:lstStyle/>
          <a:p>
            <a:pPr marL="0" indent="0">
              <a:lnSpc>
                <a:spcPts val="4896"/>
              </a:lnSpc>
              <a:buNone/>
            </a:pPr>
            <a:r>
              <a:rPr lang="en-US" sz="3917" dirty="0">
                <a:solidFill>
                  <a:srgbClr val="B380FF"/>
                </a:solidFill>
                <a:latin typeface="Sora" pitchFamily="34" charset="0"/>
                <a:ea typeface="Sora" pitchFamily="34" charset="-122"/>
                <a:cs typeface="Sora" pitchFamily="34" charset="-120"/>
              </a:rPr>
              <a:t>Conclusion and Future Work</a:t>
            </a:r>
            <a:endParaRPr lang="en-US" sz="3917" dirty="0"/>
          </a:p>
        </p:txBody>
      </p:sp>
      <p:sp>
        <p:nvSpPr>
          <p:cNvPr id="6" name="Text 2"/>
          <p:cNvSpPr/>
          <p:nvPr/>
        </p:nvSpPr>
        <p:spPr>
          <a:xfrm>
            <a:off x="2589371" y="3954423"/>
            <a:ext cx="9451658" cy="1193483"/>
          </a:xfrm>
          <a:prstGeom prst="rect">
            <a:avLst/>
          </a:prstGeom>
          <a:noFill/>
          <a:ln/>
        </p:spPr>
        <p:txBody>
          <a:bodyPr wrap="square" rtlCol="0" anchor="t"/>
          <a:lstStyle/>
          <a:p>
            <a:pPr marL="0" indent="0">
              <a:lnSpc>
                <a:spcPts val="2350"/>
              </a:lnSpc>
              <a:buNone/>
            </a:pPr>
            <a:r>
              <a:rPr lang="en-US" dirty="0">
                <a:solidFill>
                  <a:srgbClr val="E0D6DE"/>
                </a:solidFill>
                <a:latin typeface="Noto Sans TC" pitchFamily="34" charset="0"/>
                <a:ea typeface="Noto Sans TC" pitchFamily="34" charset="-122"/>
                <a:cs typeface="Noto Sans TC" pitchFamily="34" charset="-120"/>
              </a:rPr>
              <a:t>This comprehensive analysis of the cryptocurrency market using Power BI has provided valuable insights into the current state and future prospects of this rapidly evolving industry. The findings highlight the significant growth, volatility, and emerging trends that characterize the cryptocurrency landscape.</a:t>
            </a:r>
            <a:endParaRPr lang="en-US" dirty="0"/>
          </a:p>
        </p:txBody>
      </p:sp>
      <p:sp>
        <p:nvSpPr>
          <p:cNvPr id="7" name="Text 3"/>
          <p:cNvSpPr/>
          <p:nvPr/>
        </p:nvSpPr>
        <p:spPr>
          <a:xfrm>
            <a:off x="2589371" y="5371743"/>
            <a:ext cx="9451658" cy="1491853"/>
          </a:xfrm>
          <a:prstGeom prst="rect">
            <a:avLst/>
          </a:prstGeom>
          <a:noFill/>
          <a:ln/>
        </p:spPr>
        <p:txBody>
          <a:bodyPr wrap="square" rtlCol="0" anchor="t"/>
          <a:lstStyle/>
          <a:p>
            <a:pPr marL="0" indent="0">
              <a:lnSpc>
                <a:spcPts val="2350"/>
              </a:lnSpc>
              <a:buNone/>
            </a:pPr>
            <a:r>
              <a:rPr lang="en-US" dirty="0">
                <a:solidFill>
                  <a:srgbClr val="E0D6DE"/>
                </a:solidFill>
                <a:latin typeface="Noto Sans TC" pitchFamily="34" charset="0"/>
                <a:ea typeface="Noto Sans TC" pitchFamily="34" charset="-122"/>
                <a:cs typeface="Noto Sans TC" pitchFamily="34" charset="-120"/>
              </a:rPr>
              <a:t>Moving forward, further research and analysis could delve deeper into the factors driving cryptocurrency adoption, the impact of regulatory changes, and the potential applications of blockchain technology beyond the financial sector. By continuously monitoring and analyzing the cryptocurrency market, we can better understand its dynamics and make informed decisions in this dynamic and transformative space.</a:t>
            </a:r>
            <a:endParaRPr lang="en-US" dirty="0"/>
          </a:p>
        </p:txBody>
      </p:sp>
      <p:sp>
        <p:nvSpPr>
          <p:cNvPr id="8" name="Text 4"/>
          <p:cNvSpPr/>
          <p:nvPr/>
        </p:nvSpPr>
        <p:spPr>
          <a:xfrm>
            <a:off x="2589371" y="7087433"/>
            <a:ext cx="10025962" cy="1023634"/>
          </a:xfrm>
          <a:prstGeom prst="rect">
            <a:avLst/>
          </a:prstGeom>
          <a:noFill/>
          <a:ln/>
        </p:spPr>
        <p:txBody>
          <a:bodyPr wrap="square" rtlCol="0" anchor="t"/>
          <a:lstStyle/>
          <a:p>
            <a:pPr marL="0" indent="0">
              <a:lnSpc>
                <a:spcPts val="2350"/>
              </a:lnSpc>
              <a:buNone/>
            </a:pPr>
            <a:r>
              <a:rPr lang="en-US" dirty="0">
                <a:solidFill>
                  <a:srgbClr val="E0D6DE"/>
                </a:solidFill>
                <a:latin typeface="Noto Sans TC" pitchFamily="34" charset="0"/>
                <a:ea typeface="Noto Sans TC" pitchFamily="34" charset="-122"/>
                <a:cs typeface="Noto Sans TC" pitchFamily="34" charset="-120"/>
              </a:rPr>
              <a:t>Thank you for your attention. If you have any questions or would like to discuss this analysis further, please feel free to reach out to me at LinkedIn https://www.linkedin.com/in/hassan-shaikh-2435602a8/</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682</Words>
  <Application>Microsoft Office PowerPoint</Application>
  <PresentationFormat>Custom</PresentationFormat>
  <Paragraphs>72</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Noto Sans TC</vt:lpstr>
      <vt:lpstr>Sora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rabihasan shaikh</cp:lastModifiedBy>
  <cp:revision>3</cp:revision>
  <dcterms:created xsi:type="dcterms:W3CDTF">2024-06-10T14:18:22Z</dcterms:created>
  <dcterms:modified xsi:type="dcterms:W3CDTF">2024-06-10T14:56:32Z</dcterms:modified>
</cp:coreProperties>
</file>